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438" r:id="rId2"/>
    <p:sldId id="448" r:id="rId3"/>
    <p:sldId id="447" r:id="rId4"/>
    <p:sldId id="452" r:id="rId5"/>
    <p:sldId id="441" r:id="rId6"/>
    <p:sldId id="442" r:id="rId7"/>
    <p:sldId id="443" r:id="rId8"/>
    <p:sldId id="445" r:id="rId9"/>
    <p:sldId id="449" r:id="rId10"/>
  </p:sldIdLst>
  <p:sldSz cx="9906000" cy="6858000" type="A4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3300"/>
    <a:srgbClr val="FFFF00"/>
    <a:srgbClr val="000000"/>
    <a:srgbClr val="99CCFF"/>
    <a:srgbClr val="990000"/>
    <a:srgbClr val="FF33CC"/>
    <a:srgbClr val="CC00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3" autoAdjust="0"/>
  </p:normalViewPr>
  <p:slideViewPr>
    <p:cSldViewPr>
      <p:cViewPr>
        <p:scale>
          <a:sx n="80" d="100"/>
          <a:sy n="80" d="100"/>
        </p:scale>
        <p:origin x="-1374" y="-690"/>
      </p:cViewPr>
      <p:guideLst>
        <p:guide orient="horz" pos="2160"/>
        <p:guide pos="31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3D4A3-919E-4A2B-99E9-275B648DAD7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BAD8C-8F49-4D43-8263-88745C0D515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903B3-14DA-4BC2-B13C-DD0DBFDE93F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42950" y="1981200"/>
            <a:ext cx="413385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981200"/>
            <a:ext cx="413385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42950" y="4114800"/>
            <a:ext cx="413385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4114800"/>
            <a:ext cx="413385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726EB-E937-4E16-B5C9-A2D72AA05AC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3F2DD-0AFE-4952-95F9-0A3FA62B6EA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981200"/>
            <a:ext cx="413385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4114800"/>
            <a:ext cx="413385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DE98B-2EF2-4E25-92D4-BEE716CCF72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ADCBE-8655-45F8-BABC-0FAFB8A63A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7DD1A-C984-4C02-974D-6AE7EAB574E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E0CBE-3389-463A-AFA9-8870C0B26E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667AD-104E-45CE-9EF3-6C7C28BF23E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12899-D780-4BC2-83FB-1CDA1265CE3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4A28F-4FA3-47EF-A0E2-1C1557364D4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AA937-A567-4D1D-B697-4DAD1E94A3A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10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29208-AC75-489C-9C4A-8B0C9B2F176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26"/>
          <p:cNvGrpSpPr>
            <a:grpSpLocks/>
          </p:cNvGrpSpPr>
          <p:nvPr/>
        </p:nvGrpSpPr>
        <p:grpSpPr bwMode="auto">
          <a:xfrm>
            <a:off x="0" y="0"/>
            <a:ext cx="9575800" cy="6858000"/>
            <a:chOff x="0" y="0"/>
            <a:chExt cx="5568" cy="4320"/>
          </a:xfrm>
        </p:grpSpPr>
        <p:grpSp>
          <p:nvGrpSpPr>
            <p:cNvPr id="1032" name="Group 1027"/>
            <p:cNvGrpSpPr>
              <a:grpSpLocks/>
            </p:cNvGrpSpPr>
            <p:nvPr userDrawn="1"/>
          </p:nvGrpSpPr>
          <p:grpSpPr bwMode="auto">
            <a:xfrm>
              <a:off x="0" y="0"/>
              <a:ext cx="3216" cy="3072"/>
              <a:chOff x="0" y="0"/>
              <a:chExt cx="2928" cy="2784"/>
            </a:xfrm>
          </p:grpSpPr>
          <p:sp>
            <p:nvSpPr>
              <p:cNvPr id="100356" name="Oval 1028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57" name="Oval 1029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6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58" name="Oval 1030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2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59" name="Oval 1031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9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60" name="Oval 1032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2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3" name="Group 1033"/>
            <p:cNvGrpSpPr>
              <a:grpSpLocks/>
            </p:cNvGrpSpPr>
            <p:nvPr userDrawn="1"/>
          </p:nvGrpSpPr>
          <p:grpSpPr bwMode="auto">
            <a:xfrm>
              <a:off x="2016" y="2016"/>
              <a:ext cx="2448" cy="2304"/>
              <a:chOff x="0" y="0"/>
              <a:chExt cx="2928" cy="2784"/>
            </a:xfrm>
          </p:grpSpPr>
          <p:sp>
            <p:nvSpPr>
              <p:cNvPr id="100362" name="Oval 103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63" name="Oval 1035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50" cy="2303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64" name="Oval 1036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5" cy="1826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65" name="Oval 1037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66" name="Oval 1038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58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</p:grpSp>
        <p:grpSp>
          <p:nvGrpSpPr>
            <p:cNvPr id="1034" name="Group 1039"/>
            <p:cNvGrpSpPr>
              <a:grpSpLocks/>
            </p:cNvGrpSpPr>
            <p:nvPr userDrawn="1"/>
          </p:nvGrpSpPr>
          <p:grpSpPr bwMode="auto">
            <a:xfrm>
              <a:off x="2832" y="96"/>
              <a:ext cx="2736" cy="2592"/>
              <a:chOff x="0" y="0"/>
              <a:chExt cx="2928" cy="2784"/>
            </a:xfrm>
          </p:grpSpPr>
          <p:sp>
            <p:nvSpPr>
              <p:cNvPr id="100368" name="Oval 1040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69" name="Oval 1041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5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70" name="Oval 1042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71" name="Oval 1043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7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100372" name="Oval 1044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FR"/>
              </a:p>
            </p:txBody>
          </p:sp>
        </p:grpSp>
      </p:grpSp>
      <p:sp>
        <p:nvSpPr>
          <p:cNvPr id="1027" name="Rectangle 1045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8" name="Rectangle 10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0375" name="Rectangle 10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0376" name="Rectangle 10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0377" name="Rectangle 10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latin typeface="Times New Roman" pitchFamily="18" charset="0"/>
              </a:defRPr>
            </a:lvl1pPr>
          </a:lstStyle>
          <a:p>
            <a:pPr>
              <a:defRPr/>
            </a:pPr>
            <a:fld id="{929DC382-EF7A-49B3-97D1-63E8C6BE075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pic>
        <p:nvPicPr>
          <p:cNvPr id="2051" name="Espace réservé du contenu 4" descr="IMG_273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838200" y="228600"/>
            <a:ext cx="8458200" cy="20621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3200">
                <a:solidFill>
                  <a:schemeClr val="bg1"/>
                </a:solidFill>
              </a:rPr>
              <a:t>Le programme Volcabasin du Laboratoire Domaines Océaniques (IUEM) : étude géologique du volcanisme de la péninsule de Svartenhuk (ouest du Groenland)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915400" cy="1143000"/>
          </a:xfrm>
        </p:spPr>
        <p:txBody>
          <a:bodyPr/>
          <a:lstStyle/>
          <a:p>
            <a:r>
              <a:rPr lang="fr-FR" sz="3600" smtClean="0">
                <a:solidFill>
                  <a:srgbClr val="FFFF00"/>
                </a:solidFill>
              </a:rPr>
              <a:t>Missions d’août 2012 (Vagabond)</a:t>
            </a:r>
          </a:p>
        </p:txBody>
      </p:sp>
      <p:pic>
        <p:nvPicPr>
          <p:cNvPr id="3075" name="Content Placeholder 4" descr="Photo_groupe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600200"/>
            <a:ext cx="4572000" cy="3036888"/>
          </a:xfrm>
        </p:spPr>
      </p:pic>
      <p:pic>
        <p:nvPicPr>
          <p:cNvPr id="3076" name="Content Placeholder 5" descr="Photo_groupe_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81600" y="1600200"/>
            <a:ext cx="4514850" cy="2998788"/>
          </a:xfrm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3400" y="5105400"/>
            <a:ext cx="4191000" cy="1373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800">
                <a:solidFill>
                  <a:srgbClr val="FFFF00"/>
                </a:solidFill>
              </a:rPr>
              <a:t>Leg 1 (2-15 août) : analyse de la structure. 8 géologues et géophysiciens.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105400" y="5119688"/>
            <a:ext cx="4267200" cy="17383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800">
                <a:solidFill>
                  <a:srgbClr val="FFFF00"/>
                </a:solidFill>
              </a:rPr>
              <a:t>Leg 2 (16-30 août) : échantillonnage détaillé. 6 géologues et géochimistes.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sz="quarter"/>
          </p:nvPr>
        </p:nvSpPr>
        <p:spPr>
          <a:xfrm>
            <a:off x="228600" y="152400"/>
            <a:ext cx="9448800" cy="533400"/>
          </a:xfrm>
        </p:spPr>
        <p:txBody>
          <a:bodyPr/>
          <a:lstStyle/>
          <a:p>
            <a:r>
              <a:rPr lang="fr-FR" sz="3600" smtClean="0">
                <a:solidFill>
                  <a:srgbClr val="FFFF00"/>
                </a:solidFill>
              </a:rPr>
              <a:t>Le volcanisme de la « province thuléenne »</a:t>
            </a:r>
          </a:p>
        </p:txBody>
      </p:sp>
      <p:pic>
        <p:nvPicPr>
          <p:cNvPr id="4099" name="Content Placeholder 7" descr="Irland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92863" y="4611688"/>
            <a:ext cx="3097212" cy="2057400"/>
          </a:xfrm>
        </p:spPr>
      </p:pic>
      <p:pic>
        <p:nvPicPr>
          <p:cNvPr id="4100" name="Content Placeholder 8" descr="fig.10.3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28800" y="1981200"/>
            <a:ext cx="1993900" cy="1981200"/>
          </a:xfrm>
        </p:spPr>
      </p:pic>
      <p:pic>
        <p:nvPicPr>
          <p:cNvPr id="4101" name="Content Placeholder 8" descr="fig.10.3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981200"/>
            <a:ext cx="1993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C:\Documents and Settings\René\Mes documents\maury\fig.10.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8200"/>
            <a:ext cx="5791200" cy="575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5791200" y="685800"/>
            <a:ext cx="4267200" cy="3786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fr-FR">
                <a:solidFill>
                  <a:srgbClr val="FFFF00"/>
                </a:solidFill>
              </a:rPr>
              <a:t>Il s’est mis en place il y a environ 60 Ma sur les marges continentales du futur Atlantique Nord, suite à l’activité d’un énorme point chaud.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fr-FR">
                <a:solidFill>
                  <a:srgbClr val="FFFF00"/>
                </a:solidFill>
              </a:rPr>
              <a:t>Son volume est de 6 millions de km</a:t>
            </a:r>
            <a:r>
              <a:rPr lang="fr-FR" baseline="30000">
                <a:solidFill>
                  <a:srgbClr val="FFFF00"/>
                </a:solidFill>
              </a:rPr>
              <a:t>3</a:t>
            </a:r>
            <a:r>
              <a:rPr lang="fr-FR">
                <a:solidFill>
                  <a:srgbClr val="FFFF00"/>
                </a:solidFill>
              </a:rPr>
              <a:t> (la France recouverte d’une épaisseur de 11 km de basalte).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fr-FR">
                <a:solidFill>
                  <a:srgbClr val="FFFF00"/>
                </a:solidFill>
              </a:rPr>
              <a:t>Il est principalement immergé.</a:t>
            </a: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6629400" y="4572000"/>
            <a:ext cx="24003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 sz="1800">
                <a:solidFill>
                  <a:srgbClr val="CC0000"/>
                </a:solidFill>
              </a:rPr>
              <a:t>La Chaussée des Géants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sz="quarter" idx="4294967295"/>
          </p:nvPr>
        </p:nvSpPr>
        <p:spPr>
          <a:xfrm>
            <a:off x="228600" y="0"/>
            <a:ext cx="9677400" cy="609600"/>
          </a:xfrm>
        </p:spPr>
        <p:txBody>
          <a:bodyPr/>
          <a:lstStyle/>
          <a:p>
            <a:r>
              <a:rPr lang="fr-FR" sz="3600" smtClean="0">
                <a:solidFill>
                  <a:srgbClr val="FFFF00"/>
                </a:solidFill>
              </a:rPr>
              <a:t>Intérêt de l’ouest du Groenland pour son étude</a:t>
            </a:r>
          </a:p>
        </p:txBody>
      </p:sp>
      <p:pic>
        <p:nvPicPr>
          <p:cNvPr id="5123" name="Content Placeholder 8" descr="Groenland_5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62600" y="609600"/>
            <a:ext cx="3657600" cy="2743200"/>
          </a:xfrm>
        </p:spPr>
      </p:pic>
      <p:pic>
        <p:nvPicPr>
          <p:cNvPr id="5124" name="Content Placeholder 9" descr="IMG_2715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00700" y="3500438"/>
            <a:ext cx="3600450" cy="1981200"/>
          </a:xfrm>
          <a:noFill/>
        </p:spPr>
      </p:pic>
      <p:pic>
        <p:nvPicPr>
          <p:cNvPr id="5125" name="Content Placeholder 8" descr="fig.10.30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828800" y="1981200"/>
            <a:ext cx="1993900" cy="1981200"/>
          </a:xfrm>
        </p:spPr>
      </p:pic>
      <p:pic>
        <p:nvPicPr>
          <p:cNvPr id="5126" name="Content Placeholder 8" descr="fig.10.3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1981200"/>
            <a:ext cx="1993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8" descr="C:\Documents and Settings\René\Mes documents\maury\fig.10.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609600"/>
            <a:ext cx="46482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838200" y="685800"/>
            <a:ext cx="15240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fr-FR" sz="1800">
                <a:solidFill>
                  <a:srgbClr val="CC0000"/>
                </a:solidFill>
              </a:rPr>
              <a:t>Svartenhuk</a:t>
            </a: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128588" y="5487988"/>
            <a:ext cx="9777412" cy="1384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>
                <a:solidFill>
                  <a:srgbClr val="FFFF00"/>
                </a:solidFill>
              </a:rPr>
              <a:t>-Il était au-dessus du centre du panache entre 70 et 60 Ma.</a:t>
            </a:r>
          </a:p>
          <a:p>
            <a:pPr>
              <a:spcBef>
                <a:spcPct val="50000"/>
              </a:spcBef>
            </a:pPr>
            <a:r>
              <a:rPr lang="fr-FR">
                <a:solidFill>
                  <a:srgbClr val="FFFF00"/>
                </a:solidFill>
              </a:rPr>
              <a:t>-On y rencontre 90 000 km</a:t>
            </a:r>
            <a:r>
              <a:rPr lang="fr-FR" baseline="30000">
                <a:solidFill>
                  <a:srgbClr val="FFFF00"/>
                </a:solidFill>
              </a:rPr>
              <a:t>3</a:t>
            </a:r>
            <a:r>
              <a:rPr lang="fr-FR">
                <a:solidFill>
                  <a:srgbClr val="FFFF00"/>
                </a:solidFill>
              </a:rPr>
              <a:t> de basaltes émergés (le Finistère recouvert  d’une couche de 12,8 km) dont 22 000 km</a:t>
            </a:r>
            <a:r>
              <a:rPr lang="fr-FR" baseline="30000">
                <a:solidFill>
                  <a:srgbClr val="FFFF00"/>
                </a:solidFill>
              </a:rPr>
              <a:t>3</a:t>
            </a:r>
            <a:r>
              <a:rPr lang="fr-FR">
                <a:solidFill>
                  <a:srgbClr val="FFFF00"/>
                </a:solidFill>
              </a:rPr>
              <a:t> de « picrites » formées à 1500 ° C.</a:t>
            </a:r>
          </a:p>
        </p:txBody>
      </p:sp>
      <p:sp>
        <p:nvSpPr>
          <p:cNvPr id="5130" name="Text Box 11"/>
          <p:cNvSpPr txBox="1">
            <a:spLocks noChangeArrowheads="1"/>
          </p:cNvSpPr>
          <p:nvPr/>
        </p:nvSpPr>
        <p:spPr bwMode="auto">
          <a:xfrm>
            <a:off x="5638800" y="685800"/>
            <a:ext cx="31273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CC0000"/>
                </a:solidFill>
              </a:rPr>
              <a:t>Plus de 4 km de basalte</a:t>
            </a:r>
            <a:r>
              <a:rPr lang="fr-FR"/>
              <a:t> </a:t>
            </a:r>
          </a:p>
        </p:txBody>
      </p:sp>
      <p:sp>
        <p:nvSpPr>
          <p:cNvPr id="5131" name="Text Box 12"/>
          <p:cNvSpPr txBox="1">
            <a:spLocks noChangeArrowheads="1"/>
          </p:cNvSpPr>
          <p:nvPr/>
        </p:nvSpPr>
        <p:spPr bwMode="auto">
          <a:xfrm>
            <a:off x="5851525" y="4689475"/>
            <a:ext cx="2805113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tx2"/>
                </a:solidFill>
              </a:rPr>
              <a:t>Picrite de Svartenhuk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smtClean="0">
                <a:solidFill>
                  <a:srgbClr val="FFFF00"/>
                </a:solidFill>
              </a:rPr>
              <a:t>Difficultés d’accès à Svartenhuk (71° N)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24000"/>
            <a:ext cx="4452938" cy="639763"/>
          </a:xfrm>
        </p:spPr>
        <p:txBody>
          <a:bodyPr/>
          <a:lstStyle/>
          <a:p>
            <a:pPr algn="ctr"/>
            <a:r>
              <a:rPr lang="fr-FR" smtClean="0"/>
              <a:t>Zone totalement déserte</a:t>
            </a:r>
          </a:p>
        </p:txBody>
      </p:sp>
      <p:sp>
        <p:nvSpPr>
          <p:cNvPr id="6148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568825" cy="639762"/>
          </a:xfrm>
        </p:spPr>
        <p:txBody>
          <a:bodyPr/>
          <a:lstStyle/>
          <a:p>
            <a:pPr algn="ctr"/>
            <a:r>
              <a:rPr lang="fr-FR" smtClean="0"/>
              <a:t>Reliefs difficilement accessibles</a:t>
            </a:r>
          </a:p>
        </p:txBody>
      </p:sp>
      <p:pic>
        <p:nvPicPr>
          <p:cNvPr id="6149" name="Espace réservé du contenu 4" descr="P102004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2438400"/>
            <a:ext cx="4495800" cy="3509963"/>
          </a:xfrm>
        </p:spPr>
      </p:pic>
      <p:pic>
        <p:nvPicPr>
          <p:cNvPr id="6150" name="Espace réservé du contenu 4" descr="P103038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2438400"/>
            <a:ext cx="4648200" cy="3487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9372600" cy="685800"/>
          </a:xfrm>
        </p:spPr>
        <p:txBody>
          <a:bodyPr/>
          <a:lstStyle/>
          <a:p>
            <a:r>
              <a:rPr lang="fr-FR" sz="3600" smtClean="0">
                <a:solidFill>
                  <a:srgbClr val="FFFF00"/>
                </a:solidFill>
              </a:rPr>
              <a:t>La solution : Vagabond (échantillonnage côtier)</a:t>
            </a:r>
          </a:p>
        </p:txBody>
      </p:sp>
      <p:pic>
        <p:nvPicPr>
          <p:cNvPr id="7171" name="Espace réservé du contenu 6" descr="Svartenhuk-Sit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219200"/>
            <a:ext cx="7696200" cy="5124450"/>
          </a:xfrm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153400" y="1371600"/>
            <a:ext cx="1752600" cy="22828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Plus de 400 échantillons et des milliers de mesures sur 44 sites.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sz="quarter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r>
              <a:rPr lang="fr-FR" sz="3600" smtClean="0">
                <a:solidFill>
                  <a:srgbClr val="FFFF00"/>
                </a:solidFill>
              </a:rPr>
              <a:t>Le travail d’Eric avec l’annexe</a:t>
            </a:r>
          </a:p>
        </p:txBody>
      </p:sp>
      <p:pic>
        <p:nvPicPr>
          <p:cNvPr id="8195" name="Espace réservé du contenu 4" descr="P103008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9200" y="990600"/>
            <a:ext cx="2362200" cy="3200400"/>
          </a:xfrm>
        </p:spPr>
      </p:pic>
      <p:pic>
        <p:nvPicPr>
          <p:cNvPr id="8196" name="Espace réservé du contenu 4" descr="P1020546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81600" y="1066800"/>
            <a:ext cx="3962400" cy="2628900"/>
          </a:xfrm>
        </p:spPr>
      </p:pic>
      <p:pic>
        <p:nvPicPr>
          <p:cNvPr id="8197" name="Espace réservé du contenu 4" descr="P1070619.jpg"/>
          <p:cNvPicPr>
            <a:picLocks noGrp="1" noChangeAspect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38200" y="4324350"/>
            <a:ext cx="3124200" cy="2343150"/>
          </a:xfrm>
        </p:spPr>
      </p:pic>
      <p:pic>
        <p:nvPicPr>
          <p:cNvPr id="8198" name="Content Placeholder 12" descr="127b_Embarquement_geologues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257800" y="4114800"/>
            <a:ext cx="3886200" cy="243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sz="quarter"/>
          </p:nvPr>
        </p:nvSpPr>
        <p:spPr>
          <a:xfrm>
            <a:off x="685800" y="0"/>
            <a:ext cx="8420100" cy="990600"/>
          </a:xfrm>
        </p:spPr>
        <p:txBody>
          <a:bodyPr/>
          <a:lstStyle/>
          <a:p>
            <a:r>
              <a:rPr lang="fr-FR" sz="3600" smtClean="0">
                <a:solidFill>
                  <a:srgbClr val="FFFF00"/>
                </a:solidFill>
              </a:rPr>
              <a:t>Le  travail quotidien pendant le leg 2</a:t>
            </a:r>
          </a:p>
        </p:txBody>
      </p:sp>
      <p:pic>
        <p:nvPicPr>
          <p:cNvPr id="9219" name="Content Placeholder 8" descr="rene avec carte.jpg"/>
          <p:cNvPicPr>
            <a:picLocks noGrp="1" noChangeAspect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57800" y="4114800"/>
            <a:ext cx="3657600" cy="2428875"/>
          </a:xfrm>
        </p:spPr>
      </p:pic>
      <p:pic>
        <p:nvPicPr>
          <p:cNvPr id="9220" name="Content Placeholder 9" descr="IMG_281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4162425"/>
            <a:ext cx="3581400" cy="2465388"/>
          </a:xfrm>
        </p:spPr>
      </p:pic>
      <p:pic>
        <p:nvPicPr>
          <p:cNvPr id="9221" name="Espace réservé du contenu 4" descr="P1030701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57800" y="1143000"/>
            <a:ext cx="3505200" cy="2628900"/>
          </a:xfrm>
        </p:spPr>
      </p:pic>
      <p:pic>
        <p:nvPicPr>
          <p:cNvPr id="9222" name="Espace réservé du contenu 4" descr="P1040664.jp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447800" y="1066800"/>
            <a:ext cx="2438400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742950" y="228600"/>
            <a:ext cx="8420100" cy="990600"/>
          </a:xfrm>
        </p:spPr>
        <p:txBody>
          <a:bodyPr/>
          <a:lstStyle/>
          <a:p>
            <a:r>
              <a:rPr lang="fr-FR" sz="3600" smtClean="0">
                <a:solidFill>
                  <a:srgbClr val="FFFF00"/>
                </a:solidFill>
              </a:rPr>
              <a:t>La fin du Leg 2</a:t>
            </a:r>
          </a:p>
        </p:txBody>
      </p:sp>
      <p:pic>
        <p:nvPicPr>
          <p:cNvPr id="10243" name="Content Placeholder 4" descr="DSCF702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00200"/>
            <a:ext cx="4800600" cy="3430588"/>
          </a:xfrm>
        </p:spPr>
      </p:pic>
      <p:pic>
        <p:nvPicPr>
          <p:cNvPr id="10244" name="Content Placeholder 5" descr="DSCF715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1600200"/>
            <a:ext cx="4724400" cy="3373438"/>
          </a:xfrm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33400" y="5410200"/>
            <a:ext cx="309403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Retour vers Ummannaq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257800" y="5257800"/>
            <a:ext cx="4114800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/>
              <a:t>Débarquement des 860 kg d’échantillons et de matériel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ar">
  <a:themeElements>
    <a:clrScheme name="Radar 1">
      <a:dk1>
        <a:srgbClr val="000000"/>
      </a:dk1>
      <a:lt1>
        <a:srgbClr val="EAEAEA"/>
      </a:lt1>
      <a:dk2>
        <a:srgbClr val="000066"/>
      </a:dk2>
      <a:lt2>
        <a:srgbClr val="FFFFFF"/>
      </a:lt2>
      <a:accent1>
        <a:srgbClr val="003399"/>
      </a:accent1>
      <a:accent2>
        <a:srgbClr val="99CCFF"/>
      </a:accent2>
      <a:accent3>
        <a:srgbClr val="AAAAB8"/>
      </a:accent3>
      <a:accent4>
        <a:srgbClr val="C8C8C8"/>
      </a:accent4>
      <a:accent5>
        <a:srgbClr val="AAADCA"/>
      </a:accent5>
      <a:accent6>
        <a:srgbClr val="8AB9E7"/>
      </a:accent6>
      <a:hlink>
        <a:srgbClr val="CC9900"/>
      </a:hlink>
      <a:folHlink>
        <a:srgbClr val="996600"/>
      </a:folHlink>
    </a:clrScheme>
    <a:fontScheme name="Rada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adar 1">
        <a:dk1>
          <a:srgbClr val="000000"/>
        </a:dk1>
        <a:lt1>
          <a:srgbClr val="EAEAEA"/>
        </a:lt1>
        <a:dk2>
          <a:srgbClr val="000066"/>
        </a:dk2>
        <a:lt2>
          <a:srgbClr val="FFFFFF"/>
        </a:lt2>
        <a:accent1>
          <a:srgbClr val="003399"/>
        </a:accent1>
        <a:accent2>
          <a:srgbClr val="99CCFF"/>
        </a:accent2>
        <a:accent3>
          <a:srgbClr val="AAAAB8"/>
        </a:accent3>
        <a:accent4>
          <a:srgbClr val="C8C8C8"/>
        </a:accent4>
        <a:accent5>
          <a:srgbClr val="AAADCA"/>
        </a:accent5>
        <a:accent6>
          <a:srgbClr val="8AB9E7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2">
        <a:dk1>
          <a:srgbClr val="666699"/>
        </a:dk1>
        <a:lt1>
          <a:srgbClr val="CCCCFF"/>
        </a:lt1>
        <a:dk2>
          <a:srgbClr val="000040"/>
        </a:dk2>
        <a:lt2>
          <a:srgbClr val="A4A4C2"/>
        </a:lt2>
        <a:accent1>
          <a:srgbClr val="003399"/>
        </a:accent1>
        <a:accent2>
          <a:srgbClr val="0099FF"/>
        </a:accent2>
        <a:accent3>
          <a:srgbClr val="E2E2FF"/>
        </a:accent3>
        <a:accent4>
          <a:srgbClr val="565682"/>
        </a:accent4>
        <a:accent5>
          <a:srgbClr val="AAADCA"/>
        </a:accent5>
        <a:accent6>
          <a:srgbClr val="008AE7"/>
        </a:accent6>
        <a:hlink>
          <a:srgbClr val="B68600"/>
        </a:hlink>
        <a:folHlink>
          <a:srgbClr val="8A5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3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777777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BDBDBD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4">
        <a:dk1>
          <a:srgbClr val="333333"/>
        </a:dk1>
        <a:lt1>
          <a:srgbClr val="FFFF66"/>
        </a:lt1>
        <a:dk2>
          <a:srgbClr val="000000"/>
        </a:dk2>
        <a:lt2>
          <a:srgbClr val="CC3300"/>
        </a:lt2>
        <a:accent1>
          <a:srgbClr val="5F5F5F"/>
        </a:accent1>
        <a:accent2>
          <a:srgbClr val="3399FF"/>
        </a:accent2>
        <a:accent3>
          <a:srgbClr val="AAAAAA"/>
        </a:accent3>
        <a:accent4>
          <a:srgbClr val="DADA56"/>
        </a:accent4>
        <a:accent5>
          <a:srgbClr val="B6B6B6"/>
        </a:accent5>
        <a:accent6>
          <a:srgbClr val="2D8AE7"/>
        </a:accent6>
        <a:hlink>
          <a:srgbClr val="008000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5">
        <a:dk1>
          <a:srgbClr val="003300"/>
        </a:dk1>
        <a:lt1>
          <a:srgbClr val="FFFFCC"/>
        </a:lt1>
        <a:dk2>
          <a:srgbClr val="006600"/>
        </a:dk2>
        <a:lt2>
          <a:srgbClr val="FFFF00"/>
        </a:lt2>
        <a:accent1>
          <a:srgbClr val="008000"/>
        </a:accent1>
        <a:accent2>
          <a:srgbClr val="3399FF"/>
        </a:accent2>
        <a:accent3>
          <a:srgbClr val="AAB8AA"/>
        </a:accent3>
        <a:accent4>
          <a:srgbClr val="DADAAE"/>
        </a:accent4>
        <a:accent5>
          <a:srgbClr val="AAC0AA"/>
        </a:accent5>
        <a:accent6>
          <a:srgbClr val="2D8AE7"/>
        </a:accent6>
        <a:hlink>
          <a:srgbClr val="6666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Designs\Radar.pot</Template>
  <TotalTime>5550</TotalTime>
  <Words>247</Words>
  <Application>Microsoft Office PowerPoint</Application>
  <PresentationFormat>A4 Paper (210x297 mm)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 New Roman</vt:lpstr>
      <vt:lpstr>Arial</vt:lpstr>
      <vt:lpstr>Calibri</vt:lpstr>
      <vt:lpstr>Radar</vt:lpstr>
      <vt:lpstr>Slide 1</vt:lpstr>
      <vt:lpstr>Missions d’août 2012 (Vagabond)</vt:lpstr>
      <vt:lpstr>Le volcanisme de la « province thuléenne »</vt:lpstr>
      <vt:lpstr>Intérêt de l’ouest du Groenland pour son étude</vt:lpstr>
      <vt:lpstr>Difficultés d’accès à Svartenhuk (71° N)</vt:lpstr>
      <vt:lpstr>La solution : Vagabond (échantillonnage côtier)</vt:lpstr>
      <vt:lpstr>Le travail d’Eric avec l’annexe</vt:lpstr>
      <vt:lpstr>Le  travail quotidien pendant le leg 2</vt:lpstr>
      <vt:lpstr>La fin du Leg 2</vt:lpstr>
    </vt:vector>
  </TitlesOfParts>
  <Company>ubo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ubo</dc:creator>
  <cp:lastModifiedBy>Maury</cp:lastModifiedBy>
  <cp:revision>715</cp:revision>
  <dcterms:created xsi:type="dcterms:W3CDTF">2003-11-03T10:44:00Z</dcterms:created>
  <dcterms:modified xsi:type="dcterms:W3CDTF">2012-11-21T15:12:24Z</dcterms:modified>
</cp:coreProperties>
</file>